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5" r:id="rId2"/>
    <p:sldMasterId id="2147483770" r:id="rId3"/>
    <p:sldMasterId id="2147483806" r:id="rId4"/>
    <p:sldMasterId id="2147484418" r:id="rId5"/>
    <p:sldMasterId id="2147484433" r:id="rId6"/>
  </p:sldMasterIdLst>
  <p:notesMasterIdLst>
    <p:notesMasterId r:id="rId44"/>
  </p:notesMasterIdLst>
  <p:sldIdLst>
    <p:sldId id="261" r:id="rId7"/>
    <p:sldId id="262" r:id="rId8"/>
    <p:sldId id="256" r:id="rId9"/>
    <p:sldId id="259" r:id="rId10"/>
    <p:sldId id="296" r:id="rId11"/>
    <p:sldId id="297" r:id="rId12"/>
    <p:sldId id="298" r:id="rId13"/>
    <p:sldId id="264" r:id="rId14"/>
    <p:sldId id="299" r:id="rId15"/>
    <p:sldId id="302" r:id="rId16"/>
    <p:sldId id="300" r:id="rId17"/>
    <p:sldId id="304" r:id="rId18"/>
    <p:sldId id="303" r:id="rId19"/>
    <p:sldId id="306" r:id="rId20"/>
    <p:sldId id="307" r:id="rId21"/>
    <p:sldId id="305" r:id="rId22"/>
    <p:sldId id="268" r:id="rId23"/>
    <p:sldId id="332" r:id="rId24"/>
    <p:sldId id="308" r:id="rId25"/>
    <p:sldId id="310" r:id="rId26"/>
    <p:sldId id="311" r:id="rId27"/>
    <p:sldId id="312" r:id="rId28"/>
    <p:sldId id="313" r:id="rId29"/>
    <p:sldId id="315" r:id="rId30"/>
    <p:sldId id="319" r:id="rId31"/>
    <p:sldId id="320" r:id="rId32"/>
    <p:sldId id="321" r:id="rId33"/>
    <p:sldId id="323" r:id="rId34"/>
    <p:sldId id="333" r:id="rId35"/>
    <p:sldId id="328" r:id="rId36"/>
    <p:sldId id="331" r:id="rId37"/>
    <p:sldId id="334" r:id="rId38"/>
    <p:sldId id="327" r:id="rId39"/>
    <p:sldId id="337" r:id="rId40"/>
    <p:sldId id="336" r:id="rId41"/>
    <p:sldId id="271" r:id="rId42"/>
    <p:sldId id="33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E5B"/>
    <a:srgbClr val="F94900"/>
    <a:srgbClr val="613125"/>
    <a:srgbClr val="AC187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7" d="100"/>
          <a:sy n="87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F-4716-B8BA-ED16A06F01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00861344"/>
        <c:axId val="400862128"/>
      </c:barChart>
      <c:catAx>
        <c:axId val="4008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862128"/>
        <c:crosses val="autoZero"/>
        <c:auto val="1"/>
        <c:lblAlgn val="ctr"/>
        <c:lblOffset val="100"/>
        <c:noMultiLvlLbl val="0"/>
      </c:catAx>
      <c:valAx>
        <c:axId val="40086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8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63436-A0E8-4BEB-8EB6-E36B8C7BB5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24DAB-F862-45FB-9F7F-4E4A5E8E035B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декодирования текста</a:t>
          </a:r>
        </a:p>
      </dgm:t>
    </dgm:pt>
    <dgm:pt modelId="{70A095DF-B2C2-47FD-903F-244CD59D5F24}" type="parTrans" cxnId="{1858F56A-1BDA-4BD7-87F6-2539969323B2}">
      <dgm:prSet/>
      <dgm:spPr/>
      <dgm:t>
        <a:bodyPr/>
        <a:lstStyle/>
        <a:p>
          <a:endParaRPr lang="ru-RU"/>
        </a:p>
      </dgm:t>
    </dgm:pt>
    <dgm:pt modelId="{6747F5DE-33AE-441F-B0CD-14D8F54C727D}" type="sibTrans" cxnId="{1858F56A-1BDA-4BD7-87F6-2539969323B2}">
      <dgm:prSet/>
      <dgm:spPr/>
      <dgm:t>
        <a:bodyPr/>
        <a:lstStyle/>
        <a:p>
          <a:endParaRPr lang="ru-RU"/>
        </a:p>
      </dgm:t>
    </dgm:pt>
    <dgm:pt modelId="{1B8FD30C-DC68-4B16-9BF4-88EDB843FF0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логики чтения, непонимание смысла </a:t>
          </a:r>
        </a:p>
      </dgm:t>
    </dgm:pt>
    <dgm:pt modelId="{85444FFD-87BD-4581-B3AA-A6762EC3B6BC}" type="parTrans" cxnId="{879F0C2E-E546-459E-A98F-17423A303CFB}">
      <dgm:prSet/>
      <dgm:spPr/>
      <dgm:t>
        <a:bodyPr/>
        <a:lstStyle/>
        <a:p>
          <a:endParaRPr lang="ru-RU"/>
        </a:p>
      </dgm:t>
    </dgm:pt>
    <dgm:pt modelId="{472A6137-6DF3-4C3F-9EE0-B10395052358}" type="sibTrans" cxnId="{879F0C2E-E546-459E-A98F-17423A303CFB}">
      <dgm:prSet/>
      <dgm:spPr/>
      <dgm:t>
        <a:bodyPr/>
        <a:lstStyle/>
        <a:p>
          <a:endParaRPr lang="ru-RU"/>
        </a:p>
      </dgm:t>
    </dgm:pt>
    <dgm:pt modelId="{82F213A1-9F34-4DEF-A989-01EDE265DCD8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 сформированный способ чтения</a:t>
          </a:r>
        </a:p>
      </dgm:t>
    </dgm:pt>
    <dgm:pt modelId="{999B0FB1-540D-418E-80BE-C8971FC0D881}" type="parTrans" cxnId="{4C393647-D5D5-4C3F-9ADA-ABD7ACDAC78B}">
      <dgm:prSet/>
      <dgm:spPr/>
      <dgm:t>
        <a:bodyPr/>
        <a:lstStyle/>
        <a:p>
          <a:endParaRPr lang="ru-RU"/>
        </a:p>
      </dgm:t>
    </dgm:pt>
    <dgm:pt modelId="{5B51443A-0133-4D6B-BE7C-BF6D1E1BF66E}" type="sibTrans" cxnId="{4C393647-D5D5-4C3F-9ADA-ABD7ACDAC78B}">
      <dgm:prSet/>
      <dgm:spPr/>
      <dgm:t>
        <a:bodyPr/>
        <a:lstStyle/>
        <a:p>
          <a:endParaRPr lang="ru-RU"/>
        </a:p>
      </dgm:t>
    </dgm:pt>
    <dgm:pt modelId="{BDAA72B4-C65C-42F4-9FAA-CC71BDFFC38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Непонимание смысла текста</a:t>
          </a:r>
        </a:p>
      </dgm:t>
    </dgm:pt>
    <dgm:pt modelId="{F27BE5D2-51BE-4A0D-80C1-9348C39A2F2B}" type="parTrans" cxnId="{C2F61192-1D73-42DD-9773-55DCD803ACAC}">
      <dgm:prSet/>
      <dgm:spPr/>
      <dgm:t>
        <a:bodyPr/>
        <a:lstStyle/>
        <a:p>
          <a:endParaRPr lang="ru-RU"/>
        </a:p>
      </dgm:t>
    </dgm:pt>
    <dgm:pt modelId="{D2003C52-7F64-431B-9DBB-FF43A2CF0365}" type="sibTrans" cxnId="{C2F61192-1D73-42DD-9773-55DCD803ACAC}">
      <dgm:prSet/>
      <dgm:spPr/>
      <dgm:t>
        <a:bodyPr/>
        <a:lstStyle/>
        <a:p>
          <a:endParaRPr lang="ru-RU"/>
        </a:p>
      </dgm:t>
    </dgm:pt>
    <dgm:pt modelId="{554A6E56-7A5B-4377-BB1D-60ED1456CCF9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Преобладание при обучении чтению художественных текстов</a:t>
          </a:r>
        </a:p>
      </dgm:t>
    </dgm:pt>
    <dgm:pt modelId="{3E5B7832-C460-4525-BD75-B07CD8AAEDD0}" type="parTrans" cxnId="{BE410D06-6F72-426E-99EA-502A710627E6}">
      <dgm:prSet/>
      <dgm:spPr/>
      <dgm:t>
        <a:bodyPr/>
        <a:lstStyle/>
        <a:p>
          <a:endParaRPr lang="ru-RU"/>
        </a:p>
      </dgm:t>
    </dgm:pt>
    <dgm:pt modelId="{101AE16A-E1ED-4E9C-A31F-6E87A2D087CC}" type="sibTrans" cxnId="{BE410D06-6F72-426E-99EA-502A710627E6}">
      <dgm:prSet/>
      <dgm:spPr/>
      <dgm:t>
        <a:bodyPr/>
        <a:lstStyle/>
        <a:p>
          <a:endParaRPr lang="ru-RU"/>
        </a:p>
      </dgm:t>
    </dgm:pt>
    <dgm:pt modelId="{DA51C3D6-5D25-4E18-AD5C-00B88CBEA6E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задержка понимания других типов текста</a:t>
          </a:r>
        </a:p>
      </dgm:t>
    </dgm:pt>
    <dgm:pt modelId="{B595473B-59EC-4749-8EAE-9084B8F8F3C5}" type="parTrans" cxnId="{BE634E8B-A7F3-4160-9860-13C5F2C0B32F}">
      <dgm:prSet/>
      <dgm:spPr/>
      <dgm:t>
        <a:bodyPr/>
        <a:lstStyle/>
        <a:p>
          <a:endParaRPr lang="ru-RU"/>
        </a:p>
      </dgm:t>
    </dgm:pt>
    <dgm:pt modelId="{0B986C59-1C1A-46B5-BE3E-B0DA894471B6}" type="sibTrans" cxnId="{BE634E8B-A7F3-4160-9860-13C5F2C0B32F}">
      <dgm:prSet/>
      <dgm:spPr/>
      <dgm:t>
        <a:bodyPr/>
        <a:lstStyle/>
        <a:p>
          <a:endParaRPr lang="ru-RU"/>
        </a:p>
      </dgm:t>
    </dgm:pt>
    <dgm:pt modelId="{666C0575-F309-40B4-A309-6E17163928F1}">
      <dgm:prSet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индивидуального подхода к хорошо читающим детям</a:t>
          </a:r>
        </a:p>
      </dgm:t>
    </dgm:pt>
    <dgm:pt modelId="{E8ACE7F7-3791-4A09-8072-99CECC2C00FA}" type="parTrans" cxnId="{5C07631A-BB6D-47E7-9A11-FCAD9C752EB3}">
      <dgm:prSet/>
      <dgm:spPr/>
      <dgm:t>
        <a:bodyPr/>
        <a:lstStyle/>
        <a:p>
          <a:endParaRPr lang="ru-RU"/>
        </a:p>
      </dgm:t>
    </dgm:pt>
    <dgm:pt modelId="{C36F6A7E-6C61-49A5-AC30-C75570393241}" type="sibTrans" cxnId="{5C07631A-BB6D-47E7-9A11-FCAD9C752EB3}">
      <dgm:prSet/>
      <dgm:spPr/>
      <dgm:t>
        <a:bodyPr/>
        <a:lstStyle/>
        <a:p>
          <a:endParaRPr lang="ru-RU"/>
        </a:p>
      </dgm:t>
    </dgm:pt>
    <dgm:pt modelId="{BB60BACE-7715-4749-A4B1-7B858ECD79F7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динамики развития</a:t>
          </a:r>
        </a:p>
      </dgm:t>
    </dgm:pt>
    <dgm:pt modelId="{02516F9B-1AAF-42FC-BB41-623281194620}" type="parTrans" cxnId="{3FC0AF63-F16F-43CD-A817-B48833258964}">
      <dgm:prSet/>
      <dgm:spPr/>
      <dgm:t>
        <a:bodyPr/>
        <a:lstStyle/>
        <a:p>
          <a:endParaRPr lang="ru-RU"/>
        </a:p>
      </dgm:t>
    </dgm:pt>
    <dgm:pt modelId="{D1229D38-CCC7-4483-8285-AEF2F80DB74D}" type="sibTrans" cxnId="{3FC0AF63-F16F-43CD-A817-B48833258964}">
      <dgm:prSet/>
      <dgm:spPr/>
      <dgm:t>
        <a:bodyPr/>
        <a:lstStyle/>
        <a:p>
          <a:endParaRPr lang="ru-RU"/>
        </a:p>
      </dgm:t>
    </dgm:pt>
    <dgm:pt modelId="{5495750C-7CFB-4FE5-BA14-7E30B4F88F7C}" type="pres">
      <dgm:prSet presAssocID="{EC163436-A0E8-4BEB-8EB6-E36B8C7BB5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00646-ECD1-46B6-AA9D-E7DCF0B1B0D2}" type="pres">
      <dgm:prSet presAssocID="{A5424DAB-F862-45FB-9F7F-4E4A5E8E035B}" presName="linNode" presStyleCnt="0"/>
      <dgm:spPr/>
    </dgm:pt>
    <dgm:pt modelId="{0978648D-89FA-4F86-A8B5-9D77BB581C51}" type="pres">
      <dgm:prSet presAssocID="{A5424DAB-F862-45FB-9F7F-4E4A5E8E035B}" presName="parentText" presStyleLbl="node1" presStyleIdx="0" presStyleCnt="4" custLinFactNeighborX="323" custLinFactNeighborY="-23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7A7F6-9B20-4F3F-9BDF-BBEF55C284DB}" type="pres">
      <dgm:prSet presAssocID="{A5424DAB-F862-45FB-9F7F-4E4A5E8E035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C066B-C51B-4385-BCBC-A02C462F38CC}" type="pres">
      <dgm:prSet presAssocID="{6747F5DE-33AE-441F-B0CD-14D8F54C727D}" presName="sp" presStyleCnt="0"/>
      <dgm:spPr/>
    </dgm:pt>
    <dgm:pt modelId="{A496C47F-489B-41F0-BE69-B68688409C22}" type="pres">
      <dgm:prSet presAssocID="{82F213A1-9F34-4DEF-A989-01EDE265DCD8}" presName="linNode" presStyleCnt="0"/>
      <dgm:spPr/>
    </dgm:pt>
    <dgm:pt modelId="{45290366-376B-4620-BE6E-38158682A250}" type="pres">
      <dgm:prSet presAssocID="{82F213A1-9F34-4DEF-A989-01EDE265DC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585E-DAD4-4EAE-AA12-555D2FD5AC8D}" type="pres">
      <dgm:prSet presAssocID="{82F213A1-9F34-4DEF-A989-01EDE265DCD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21CBB-0BDD-44C6-A698-58E0A0281EF0}" type="pres">
      <dgm:prSet presAssocID="{5B51443A-0133-4D6B-BE7C-BF6D1E1BF66E}" presName="sp" presStyleCnt="0"/>
      <dgm:spPr/>
    </dgm:pt>
    <dgm:pt modelId="{17881709-D2F9-44BF-82B0-6B7E0A4D732D}" type="pres">
      <dgm:prSet presAssocID="{554A6E56-7A5B-4377-BB1D-60ED1456CCF9}" presName="linNode" presStyleCnt="0"/>
      <dgm:spPr/>
    </dgm:pt>
    <dgm:pt modelId="{D5508D4A-22C8-4651-8028-332E111430ED}" type="pres">
      <dgm:prSet presAssocID="{554A6E56-7A5B-4377-BB1D-60ED1456CCF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4A9F7-ED05-4915-AA48-4ABCE1AD9476}" type="pres">
      <dgm:prSet presAssocID="{554A6E56-7A5B-4377-BB1D-60ED1456CCF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6BE18-85D6-4B16-A267-FEF31D7DEC4D}" type="pres">
      <dgm:prSet presAssocID="{101AE16A-E1ED-4E9C-A31F-6E87A2D087CC}" presName="sp" presStyleCnt="0"/>
      <dgm:spPr/>
    </dgm:pt>
    <dgm:pt modelId="{9E014712-7801-41FD-91C8-9492261F6A79}" type="pres">
      <dgm:prSet presAssocID="{666C0575-F309-40B4-A309-6E17163928F1}" presName="linNode" presStyleCnt="0"/>
      <dgm:spPr/>
    </dgm:pt>
    <dgm:pt modelId="{D7BFD280-FC19-465B-81EE-0B1417E5E730}" type="pres">
      <dgm:prSet presAssocID="{666C0575-F309-40B4-A309-6E17163928F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0FC24-3948-46A0-8F6D-799BB4E48944}" type="pres">
      <dgm:prSet presAssocID="{666C0575-F309-40B4-A309-6E17163928F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D3816-F00C-430D-BAE4-7AA2DA4F77F9}" type="presOf" srcId="{82F213A1-9F34-4DEF-A989-01EDE265DCD8}" destId="{45290366-376B-4620-BE6E-38158682A250}" srcOrd="0" destOrd="0" presId="urn:microsoft.com/office/officeart/2005/8/layout/vList5"/>
    <dgm:cxn modelId="{879F0C2E-E546-459E-A98F-17423A303CFB}" srcId="{A5424DAB-F862-45FB-9F7F-4E4A5E8E035B}" destId="{1B8FD30C-DC68-4B16-9BF4-88EDB843FF04}" srcOrd="0" destOrd="0" parTransId="{85444FFD-87BD-4581-B3AA-A6762EC3B6BC}" sibTransId="{472A6137-6DF3-4C3F-9EE0-B10395052358}"/>
    <dgm:cxn modelId="{D99ACA9D-DA45-4C43-BC70-B9A8C3C85C75}" type="presOf" srcId="{EC163436-A0E8-4BEB-8EB6-E36B8C7BB57F}" destId="{5495750C-7CFB-4FE5-BA14-7E30B4F88F7C}" srcOrd="0" destOrd="0" presId="urn:microsoft.com/office/officeart/2005/8/layout/vList5"/>
    <dgm:cxn modelId="{BE410D06-6F72-426E-99EA-502A710627E6}" srcId="{EC163436-A0E8-4BEB-8EB6-E36B8C7BB57F}" destId="{554A6E56-7A5B-4377-BB1D-60ED1456CCF9}" srcOrd="2" destOrd="0" parTransId="{3E5B7832-C460-4525-BD75-B07CD8AAEDD0}" sibTransId="{101AE16A-E1ED-4E9C-A31F-6E87A2D087CC}"/>
    <dgm:cxn modelId="{4C393647-D5D5-4C3F-9ADA-ABD7ACDAC78B}" srcId="{EC163436-A0E8-4BEB-8EB6-E36B8C7BB57F}" destId="{82F213A1-9F34-4DEF-A989-01EDE265DCD8}" srcOrd="1" destOrd="0" parTransId="{999B0FB1-540D-418E-80BE-C8971FC0D881}" sibTransId="{5B51443A-0133-4D6B-BE7C-BF6D1E1BF66E}"/>
    <dgm:cxn modelId="{49552472-F9A7-4D94-A9E9-A08B2CF5AE90}" type="presOf" srcId="{554A6E56-7A5B-4377-BB1D-60ED1456CCF9}" destId="{D5508D4A-22C8-4651-8028-332E111430ED}" srcOrd="0" destOrd="0" presId="urn:microsoft.com/office/officeart/2005/8/layout/vList5"/>
    <dgm:cxn modelId="{3FC0AF63-F16F-43CD-A817-B48833258964}" srcId="{666C0575-F309-40B4-A309-6E17163928F1}" destId="{BB60BACE-7715-4749-A4B1-7B858ECD79F7}" srcOrd="0" destOrd="0" parTransId="{02516F9B-1AAF-42FC-BB41-623281194620}" sibTransId="{D1229D38-CCC7-4483-8285-AEF2F80DB74D}"/>
    <dgm:cxn modelId="{02A8710D-E05B-4B7B-8FDB-D0EC6DECAA87}" type="presOf" srcId="{A5424DAB-F862-45FB-9F7F-4E4A5E8E035B}" destId="{0978648D-89FA-4F86-A8B5-9D77BB581C51}" srcOrd="0" destOrd="0" presId="urn:microsoft.com/office/officeart/2005/8/layout/vList5"/>
    <dgm:cxn modelId="{707766A6-715E-496B-8B3D-C7BF4FA9E603}" type="presOf" srcId="{DA51C3D6-5D25-4E18-AD5C-00B88CBEA6EA}" destId="{C1A4A9F7-ED05-4915-AA48-4ABCE1AD9476}" srcOrd="0" destOrd="0" presId="urn:microsoft.com/office/officeart/2005/8/layout/vList5"/>
    <dgm:cxn modelId="{C2F61192-1D73-42DD-9773-55DCD803ACAC}" srcId="{82F213A1-9F34-4DEF-A989-01EDE265DCD8}" destId="{BDAA72B4-C65C-42F4-9FAA-CC71BDFFC38E}" srcOrd="0" destOrd="0" parTransId="{F27BE5D2-51BE-4A0D-80C1-9348C39A2F2B}" sibTransId="{D2003C52-7F64-431B-9DBB-FF43A2CF0365}"/>
    <dgm:cxn modelId="{BE634E8B-A7F3-4160-9860-13C5F2C0B32F}" srcId="{554A6E56-7A5B-4377-BB1D-60ED1456CCF9}" destId="{DA51C3D6-5D25-4E18-AD5C-00B88CBEA6EA}" srcOrd="0" destOrd="0" parTransId="{B595473B-59EC-4749-8EAE-9084B8F8F3C5}" sibTransId="{0B986C59-1C1A-46B5-BE3E-B0DA894471B6}"/>
    <dgm:cxn modelId="{5C07631A-BB6D-47E7-9A11-FCAD9C752EB3}" srcId="{EC163436-A0E8-4BEB-8EB6-E36B8C7BB57F}" destId="{666C0575-F309-40B4-A309-6E17163928F1}" srcOrd="3" destOrd="0" parTransId="{E8ACE7F7-3791-4A09-8072-99CECC2C00FA}" sibTransId="{C36F6A7E-6C61-49A5-AC30-C75570393241}"/>
    <dgm:cxn modelId="{B52BFCAD-A8C3-475D-A9BE-1D8E1A59EFEC}" type="presOf" srcId="{BDAA72B4-C65C-42F4-9FAA-CC71BDFFC38E}" destId="{24EB585E-DAD4-4EAE-AA12-555D2FD5AC8D}" srcOrd="0" destOrd="0" presId="urn:microsoft.com/office/officeart/2005/8/layout/vList5"/>
    <dgm:cxn modelId="{64E9B989-0DB2-40B7-A242-41B629B1F107}" type="presOf" srcId="{1B8FD30C-DC68-4B16-9BF4-88EDB843FF04}" destId="{EC17A7F6-9B20-4F3F-9BDF-BBEF55C284DB}" srcOrd="0" destOrd="0" presId="urn:microsoft.com/office/officeart/2005/8/layout/vList5"/>
    <dgm:cxn modelId="{6EF697E6-0BEA-43DB-A905-1783C38F22B1}" type="presOf" srcId="{BB60BACE-7715-4749-A4B1-7B858ECD79F7}" destId="{76D0FC24-3948-46A0-8F6D-799BB4E48944}" srcOrd="0" destOrd="0" presId="urn:microsoft.com/office/officeart/2005/8/layout/vList5"/>
    <dgm:cxn modelId="{1858F56A-1BDA-4BD7-87F6-2539969323B2}" srcId="{EC163436-A0E8-4BEB-8EB6-E36B8C7BB57F}" destId="{A5424DAB-F862-45FB-9F7F-4E4A5E8E035B}" srcOrd="0" destOrd="0" parTransId="{70A095DF-B2C2-47FD-903F-244CD59D5F24}" sibTransId="{6747F5DE-33AE-441F-B0CD-14D8F54C727D}"/>
    <dgm:cxn modelId="{CE94074D-2794-4676-AFD0-3E25196B5A02}" type="presOf" srcId="{666C0575-F309-40B4-A309-6E17163928F1}" destId="{D7BFD280-FC19-465B-81EE-0B1417E5E730}" srcOrd="0" destOrd="0" presId="urn:microsoft.com/office/officeart/2005/8/layout/vList5"/>
    <dgm:cxn modelId="{FE0AD746-0C56-4726-AFEC-8BE7D5690198}" type="presParOf" srcId="{5495750C-7CFB-4FE5-BA14-7E30B4F88F7C}" destId="{80500646-ECD1-46B6-AA9D-E7DCF0B1B0D2}" srcOrd="0" destOrd="0" presId="urn:microsoft.com/office/officeart/2005/8/layout/vList5"/>
    <dgm:cxn modelId="{5DF40FBE-AE3C-416F-98A9-1D94CB263890}" type="presParOf" srcId="{80500646-ECD1-46B6-AA9D-E7DCF0B1B0D2}" destId="{0978648D-89FA-4F86-A8B5-9D77BB581C51}" srcOrd="0" destOrd="0" presId="urn:microsoft.com/office/officeart/2005/8/layout/vList5"/>
    <dgm:cxn modelId="{221C4F42-9E48-47BB-BD2B-2E675781D691}" type="presParOf" srcId="{80500646-ECD1-46B6-AA9D-E7DCF0B1B0D2}" destId="{EC17A7F6-9B20-4F3F-9BDF-BBEF55C284DB}" srcOrd="1" destOrd="0" presId="urn:microsoft.com/office/officeart/2005/8/layout/vList5"/>
    <dgm:cxn modelId="{38B7A6A7-CEFD-44E2-BA66-EB422207CF9B}" type="presParOf" srcId="{5495750C-7CFB-4FE5-BA14-7E30B4F88F7C}" destId="{DB6C066B-C51B-4385-BCBC-A02C462F38CC}" srcOrd="1" destOrd="0" presId="urn:microsoft.com/office/officeart/2005/8/layout/vList5"/>
    <dgm:cxn modelId="{900EBD2C-5419-4268-A29D-DE78C45D8CED}" type="presParOf" srcId="{5495750C-7CFB-4FE5-BA14-7E30B4F88F7C}" destId="{A496C47F-489B-41F0-BE69-B68688409C22}" srcOrd="2" destOrd="0" presId="urn:microsoft.com/office/officeart/2005/8/layout/vList5"/>
    <dgm:cxn modelId="{C3AA802C-5FA7-44B3-B00B-BC1251565A2C}" type="presParOf" srcId="{A496C47F-489B-41F0-BE69-B68688409C22}" destId="{45290366-376B-4620-BE6E-38158682A250}" srcOrd="0" destOrd="0" presId="urn:microsoft.com/office/officeart/2005/8/layout/vList5"/>
    <dgm:cxn modelId="{0FF67023-45C0-419E-86F1-1D618AD58274}" type="presParOf" srcId="{A496C47F-489B-41F0-BE69-B68688409C22}" destId="{24EB585E-DAD4-4EAE-AA12-555D2FD5AC8D}" srcOrd="1" destOrd="0" presId="urn:microsoft.com/office/officeart/2005/8/layout/vList5"/>
    <dgm:cxn modelId="{5C871289-2A6A-4711-8BE9-390DA8FF3D7F}" type="presParOf" srcId="{5495750C-7CFB-4FE5-BA14-7E30B4F88F7C}" destId="{70021CBB-0BDD-44C6-A698-58E0A0281EF0}" srcOrd="3" destOrd="0" presId="urn:microsoft.com/office/officeart/2005/8/layout/vList5"/>
    <dgm:cxn modelId="{3BE80934-7B67-47B4-B9E7-46F8C6F0E125}" type="presParOf" srcId="{5495750C-7CFB-4FE5-BA14-7E30B4F88F7C}" destId="{17881709-D2F9-44BF-82B0-6B7E0A4D732D}" srcOrd="4" destOrd="0" presId="urn:microsoft.com/office/officeart/2005/8/layout/vList5"/>
    <dgm:cxn modelId="{463BCDAC-81A0-4B5E-A00A-9AE01A0617A3}" type="presParOf" srcId="{17881709-D2F9-44BF-82B0-6B7E0A4D732D}" destId="{D5508D4A-22C8-4651-8028-332E111430ED}" srcOrd="0" destOrd="0" presId="urn:microsoft.com/office/officeart/2005/8/layout/vList5"/>
    <dgm:cxn modelId="{749ABE1D-914F-4DF5-9079-687B285AC502}" type="presParOf" srcId="{17881709-D2F9-44BF-82B0-6B7E0A4D732D}" destId="{C1A4A9F7-ED05-4915-AA48-4ABCE1AD9476}" srcOrd="1" destOrd="0" presId="urn:microsoft.com/office/officeart/2005/8/layout/vList5"/>
    <dgm:cxn modelId="{C02B5B4B-17B9-4BE4-BA24-21590746908F}" type="presParOf" srcId="{5495750C-7CFB-4FE5-BA14-7E30B4F88F7C}" destId="{3DA6BE18-85D6-4B16-A267-FEF31D7DEC4D}" srcOrd="5" destOrd="0" presId="urn:microsoft.com/office/officeart/2005/8/layout/vList5"/>
    <dgm:cxn modelId="{EA38E7BF-0DB6-48F5-A8CC-197831F33643}" type="presParOf" srcId="{5495750C-7CFB-4FE5-BA14-7E30B4F88F7C}" destId="{9E014712-7801-41FD-91C8-9492261F6A79}" srcOrd="6" destOrd="0" presId="urn:microsoft.com/office/officeart/2005/8/layout/vList5"/>
    <dgm:cxn modelId="{7C74A425-A604-489D-BE73-D3B8DD98833C}" type="presParOf" srcId="{9E014712-7801-41FD-91C8-9492261F6A79}" destId="{D7BFD280-FC19-465B-81EE-0B1417E5E730}" srcOrd="0" destOrd="0" presId="urn:microsoft.com/office/officeart/2005/8/layout/vList5"/>
    <dgm:cxn modelId="{63B42A63-A120-46BB-BC87-C5FC4AB0AB4B}" type="presParOf" srcId="{9E014712-7801-41FD-91C8-9492261F6A79}" destId="{76D0FC24-3948-46A0-8F6D-799BB4E489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7A7F6-9B20-4F3F-9BDF-BBEF55C284DB}">
      <dsp:nvSpPr>
        <dsp:cNvPr id="0" name=""/>
        <dsp:cNvSpPr/>
      </dsp:nvSpPr>
      <dsp:spPr>
        <a:xfrm rot="5400000">
          <a:off x="4826675" y="-1996027"/>
          <a:ext cx="701875" cy="4873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логики чтения, непонимание смысла </a:t>
          </a:r>
        </a:p>
      </dsp:txBody>
      <dsp:txXfrm rot="-5400000">
        <a:off x="2741089" y="123822"/>
        <a:ext cx="4838785" cy="633349"/>
      </dsp:txXfrm>
    </dsp:sp>
    <dsp:sp modelId="{0978648D-89FA-4F86-A8B5-9D77BB581C51}">
      <dsp:nvSpPr>
        <dsp:cNvPr id="0" name=""/>
        <dsp:cNvSpPr/>
      </dsp:nvSpPr>
      <dsp:spPr>
        <a:xfrm>
          <a:off x="15739" y="0"/>
          <a:ext cx="2741089" cy="877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декодирования текста</a:t>
          </a:r>
        </a:p>
      </dsp:txBody>
      <dsp:txXfrm>
        <a:off x="58567" y="42828"/>
        <a:ext cx="2655433" cy="791688"/>
      </dsp:txXfrm>
    </dsp:sp>
    <dsp:sp modelId="{24EB585E-DAD4-4EAE-AA12-555D2FD5AC8D}">
      <dsp:nvSpPr>
        <dsp:cNvPr id="0" name=""/>
        <dsp:cNvSpPr/>
      </dsp:nvSpPr>
      <dsp:spPr>
        <a:xfrm rot="5400000">
          <a:off x="4826675" y="-1074815"/>
          <a:ext cx="701875" cy="4873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Непонимание смысла текста</a:t>
          </a:r>
        </a:p>
      </dsp:txBody>
      <dsp:txXfrm rot="-5400000">
        <a:off x="2741089" y="1045034"/>
        <a:ext cx="4838785" cy="633349"/>
      </dsp:txXfrm>
    </dsp:sp>
    <dsp:sp modelId="{45290366-376B-4620-BE6E-38158682A250}">
      <dsp:nvSpPr>
        <dsp:cNvPr id="0" name=""/>
        <dsp:cNvSpPr/>
      </dsp:nvSpPr>
      <dsp:spPr>
        <a:xfrm>
          <a:off x="0" y="923036"/>
          <a:ext cx="2741089" cy="877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 сформированный способ чтения</a:t>
          </a:r>
        </a:p>
      </dsp:txBody>
      <dsp:txXfrm>
        <a:off x="42828" y="965864"/>
        <a:ext cx="2655433" cy="791688"/>
      </dsp:txXfrm>
    </dsp:sp>
    <dsp:sp modelId="{C1A4A9F7-ED05-4915-AA48-4ABCE1AD9476}">
      <dsp:nvSpPr>
        <dsp:cNvPr id="0" name=""/>
        <dsp:cNvSpPr/>
      </dsp:nvSpPr>
      <dsp:spPr>
        <a:xfrm rot="5400000">
          <a:off x="4826675" y="-153603"/>
          <a:ext cx="701875" cy="4873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задержка понимания других типов текста</a:t>
          </a:r>
        </a:p>
      </dsp:txBody>
      <dsp:txXfrm rot="-5400000">
        <a:off x="2741089" y="1966246"/>
        <a:ext cx="4838785" cy="633349"/>
      </dsp:txXfrm>
    </dsp:sp>
    <dsp:sp modelId="{D5508D4A-22C8-4651-8028-332E111430ED}">
      <dsp:nvSpPr>
        <dsp:cNvPr id="0" name=""/>
        <dsp:cNvSpPr/>
      </dsp:nvSpPr>
      <dsp:spPr>
        <a:xfrm>
          <a:off x="0" y="1844248"/>
          <a:ext cx="2741089" cy="877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Преобладание при обучении чтению художественных текстов</a:t>
          </a:r>
        </a:p>
      </dsp:txBody>
      <dsp:txXfrm>
        <a:off x="42828" y="1887076"/>
        <a:ext cx="2655433" cy="791688"/>
      </dsp:txXfrm>
    </dsp:sp>
    <dsp:sp modelId="{76D0FC24-3948-46A0-8F6D-799BB4E48944}">
      <dsp:nvSpPr>
        <dsp:cNvPr id="0" name=""/>
        <dsp:cNvSpPr/>
      </dsp:nvSpPr>
      <dsp:spPr>
        <a:xfrm rot="5400000">
          <a:off x="4826675" y="767608"/>
          <a:ext cx="701875" cy="4873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нарушение динамики развития</a:t>
          </a:r>
        </a:p>
      </dsp:txBody>
      <dsp:txXfrm rot="-5400000">
        <a:off x="2741089" y="2887458"/>
        <a:ext cx="4838785" cy="633349"/>
      </dsp:txXfrm>
    </dsp:sp>
    <dsp:sp modelId="{D7BFD280-FC19-465B-81EE-0B1417E5E730}">
      <dsp:nvSpPr>
        <dsp:cNvPr id="0" name=""/>
        <dsp:cNvSpPr/>
      </dsp:nvSpPr>
      <dsp:spPr>
        <a:xfrm>
          <a:off x="0" y="2765460"/>
          <a:ext cx="2741089" cy="877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индивидуального подхода к хорошо читающим детям</a:t>
          </a:r>
        </a:p>
      </dsp:txBody>
      <dsp:txXfrm>
        <a:off x="42828" y="2808288"/>
        <a:ext cx="2655433" cy="791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DCC7-1392-4770-9F8F-81882BE64916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CA34-5D6B-435A-A3BD-1F2370EFA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646113"/>
            <a:ext cx="6746875" cy="506095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646113"/>
            <a:ext cx="6746875" cy="506095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8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9CA34-5D6B-435A-A3BD-1F2370EFA48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3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4581525"/>
            <a:ext cx="6011862" cy="43180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2286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ru-RU" sz="1800" b="1" smtClean="0">
                <a:solidFill>
                  <a:srgbClr val="FEFEFE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7"/>
            <a:ext cx="5638800" cy="1470025"/>
          </a:xfrm>
        </p:spPr>
        <p:txBody>
          <a:bodyPr/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2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EC330C3-6161-4777-9F91-B3A32400D55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2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2"/>
            <a:ext cx="2133600" cy="396875"/>
          </a:xfrm>
        </p:spPr>
        <p:txBody>
          <a:bodyPr/>
          <a:lstStyle>
            <a:lvl1pPr>
              <a:defRPr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E354363-195D-4095-88D9-484ECF1D2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5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4CA2-EF68-4AA0-B3E3-27BC7623C035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714B-10BB-4794-BCF3-B13450E2469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9540"/>
            <a:ext cx="1885950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09540"/>
            <a:ext cx="5505450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E2E0-CFC1-44B0-B316-3E4EE663CEA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FBAD-23C4-486D-B7A3-469ED9954AC0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990600"/>
            <a:ext cx="67818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17A4-19E1-4E8E-810B-1AA6FFF7B77F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362C-F54F-4A30-BA2D-52C2E3D8178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9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6A4B-4079-43B0-9692-DF541B1FD90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1B71-993B-4B4F-B142-A016D2D5FE00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58C2-E18F-44AB-98D2-3185644815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C49F-BF61-4B07-AF03-F5EDED6E1C13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8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4581525"/>
            <a:ext cx="6011862" cy="43180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2286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ru-RU" sz="1800" b="1" smtClean="0">
                <a:solidFill>
                  <a:srgbClr val="FEFEFE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7"/>
            <a:ext cx="5638800" cy="1470025"/>
          </a:xfrm>
        </p:spPr>
        <p:txBody>
          <a:bodyPr/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2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EC330C3-6161-4777-9F91-B3A32400D55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2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2"/>
            <a:ext cx="2133600" cy="396875"/>
          </a:xfrm>
        </p:spPr>
        <p:txBody>
          <a:bodyPr/>
          <a:lstStyle>
            <a:lvl1pPr>
              <a:defRPr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E354363-195D-4095-88D9-484ECF1D2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8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01EF-D57F-4578-8916-CA8A9A2DC349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381-6845-4F87-A6E1-EB393F2C521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46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5816-AA72-4A9D-B5AC-BFFC2065448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A1A0-5239-45F7-89A6-2442A1F83ED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DE5-C9DD-4BAE-9564-0B0DB41918F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EF84-44B0-4E1F-9509-B457E3A40161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43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727E-3AC7-49A0-A4A0-4E13102E3E0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5BC6-E598-44A5-BA7F-D455F878B02B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01EF-D57F-4578-8916-CA8A9A2DC349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381-6845-4F87-A6E1-EB393F2C521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8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E305-6639-421A-90F0-43FFDE649EF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200F-F5E7-462F-A1A6-7B58CBDB2BF9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9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9944-B48C-4F26-9C8C-B0A6007C905C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0CFC-5BC9-475E-AB9B-7DDCF98DDEF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4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ABCF-4526-41DA-B27E-50C38AE39A9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C149-5275-412E-8E24-101672E8C049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6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7F1E-25C8-4F01-929B-DCF6C3CC2A5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9D1-E6BA-4CF8-A3B0-8633890DBC9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28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4CA2-EF68-4AA0-B3E3-27BC7623C035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714B-10BB-4794-BCF3-B13450E2469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0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9540"/>
            <a:ext cx="1885950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09540"/>
            <a:ext cx="5505450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E2E0-CFC1-44B0-B316-3E4EE663CEA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FBAD-23C4-486D-B7A3-469ED9954AC0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990600"/>
            <a:ext cx="67818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17A4-19E1-4E8E-810B-1AA6FFF7B77F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362C-F54F-4A30-BA2D-52C2E3D8178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70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6A4B-4079-43B0-9692-DF541B1FD90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1B71-993B-4B4F-B142-A016D2D5FE00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72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58C2-E18F-44AB-98D2-3185644815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C49F-BF61-4B07-AF03-F5EDED6E1C13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7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0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5816-AA72-4A9D-B5AC-BFFC2065448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A1A0-5239-45F7-89A6-2442A1F83ED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56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1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77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55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34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9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04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4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41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7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DE5-C9DD-4BAE-9564-0B0DB41918F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EF84-44B0-4E1F-9509-B457E3A40161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45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9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37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26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50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1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92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05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90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4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727E-3AC7-49A0-A4A0-4E13102E3E0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5BC6-E598-44A5-BA7F-D455F878B02B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04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9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4581525"/>
            <a:ext cx="6011862" cy="43180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2286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ru-RU" sz="1800" b="1" smtClean="0">
                <a:solidFill>
                  <a:srgbClr val="FEFEFE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7"/>
            <a:ext cx="5638800" cy="1470025"/>
          </a:xfrm>
        </p:spPr>
        <p:txBody>
          <a:bodyPr/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2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EC330C3-6161-4777-9F91-B3A32400D55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2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2"/>
            <a:ext cx="2133600" cy="396875"/>
          </a:xfrm>
        </p:spPr>
        <p:txBody>
          <a:bodyPr/>
          <a:lstStyle>
            <a:lvl1pPr>
              <a:defRPr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E354363-195D-4095-88D9-484ECF1D2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531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01EF-D57F-4578-8916-CA8A9A2DC349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381-6845-4F87-A6E1-EB393F2C521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7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5816-AA72-4A9D-B5AC-BFFC2065448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A1A0-5239-45F7-89A6-2442A1F83ED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48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DE5-C9DD-4BAE-9564-0B0DB41918F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EF84-44B0-4E1F-9509-B457E3A40161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1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727E-3AC7-49A0-A4A0-4E13102E3E07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5BC6-E598-44A5-BA7F-D455F878B02B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82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E305-6639-421A-90F0-43FFDE649EF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200F-F5E7-462F-A1A6-7B58CBDB2BF9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38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9944-B48C-4F26-9C8C-B0A6007C905C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0CFC-5BC9-475E-AB9B-7DDCF98DDEF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02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ABCF-4526-41DA-B27E-50C38AE39A9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C149-5275-412E-8E24-101672E8C049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36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7F1E-25C8-4F01-929B-DCF6C3CC2A5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9D1-E6BA-4CF8-A3B0-8633890DBC9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E305-6639-421A-90F0-43FFDE649EF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200F-F5E7-462F-A1A6-7B58CBDB2BF9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797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4CA2-EF68-4AA0-B3E3-27BC7623C035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714B-10BB-4794-BCF3-B13450E2469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51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9540"/>
            <a:ext cx="1885950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09540"/>
            <a:ext cx="5505450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E2E0-CFC1-44B0-B316-3E4EE663CEA2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FBAD-23C4-486D-B7A3-469ED9954AC0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9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990600"/>
            <a:ext cx="67818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17A4-19E1-4E8E-810B-1AA6FFF7B77F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362C-F54F-4A30-BA2D-52C2E3D8178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06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6A4B-4079-43B0-9692-DF541B1FD90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1B71-993B-4B4F-B142-A016D2D5FE00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12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40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58C2-E18F-44AB-98D2-31856448150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C49F-BF61-4B07-AF03-F5EDED6E1C13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31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01EF-D57F-4578-8916-CA8A9A2DC349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381-6845-4F87-A6E1-EB393F2C521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0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7"/>
            <a:ext cx="5638800" cy="1470025"/>
          </a:xfrm>
        </p:spPr>
        <p:txBody>
          <a:bodyPr/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2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EC330C3-6161-4777-9F91-B3A32400D55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2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2"/>
            <a:ext cx="2133600" cy="396875"/>
          </a:xfrm>
        </p:spPr>
        <p:txBody>
          <a:bodyPr/>
          <a:lstStyle>
            <a:lvl1pPr>
              <a:defRPr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E354363-195D-4095-88D9-484ECF1D2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928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9944-B48C-4F26-9C8C-B0A6007C905C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0CFC-5BC9-475E-AB9B-7DDCF98DDEF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9944-B48C-4F26-9C8C-B0A6007C905C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0CFC-5BC9-475E-AB9B-7DDCF98DDEFC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ABCF-4526-41DA-B27E-50C38AE39A90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C149-5275-412E-8E24-101672E8C049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7F1E-25C8-4F01-929B-DCF6C3CC2A5E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9D1-E6BA-4CF8-A3B0-8633890DBC9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6" Type="http://schemas.openxmlformats.org/officeDocument/2006/relationships/vmlDrawing" Target="../drawings/vmlDrawing3.v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oleObject" Target="../embeddings/oleObject4.bin"/><Relationship Id="rId5" Type="http://schemas.openxmlformats.org/officeDocument/2006/relationships/vmlDrawing" Target="../drawings/vmlDrawing4.v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2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2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40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2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72C9BD07-021B-4C18-98CA-C3F44963D3F8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2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2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C080D-4B0D-4C23-8A77-C1AE9FAF3EFD}" type="slidenum">
              <a:rPr lang="ru-RU" altLang="ru-RU">
                <a:solidFill>
                  <a:srgbClr val="00006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7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100" b="1">
          <a:solidFill>
            <a:schemeClr val="hlink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2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2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40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2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72C9BD07-021B-4C18-98CA-C3F44963D3F8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2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2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C080D-4B0D-4C23-8A77-C1AE9FAF3EFD}" type="slidenum">
              <a:rPr lang="ru-RU" altLang="ru-RU">
                <a:solidFill>
                  <a:srgbClr val="00006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100" b="1">
          <a:solidFill>
            <a:schemeClr val="hlink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7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2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2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40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2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72C9BD07-021B-4C18-98CA-C3F44963D3F8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2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2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C080D-4B0D-4C23-8A77-C1AE9FAF3EFD}" type="slidenum">
              <a:rPr lang="ru-RU" altLang="ru-RU">
                <a:solidFill>
                  <a:srgbClr val="00006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100" b="1">
          <a:solidFill>
            <a:schemeClr val="hlink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2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6" imgW="3847619" imgH="3796825" progId="">
                  <p:embed/>
                </p:oleObj>
              </mc:Choice>
              <mc:Fallback>
                <p:oleObj name="Image" r:id="rId6" imgW="3847619" imgH="37968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>
              <a:solidFill>
                <a:srgbClr val="000066"/>
              </a:solidFill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>
              <a:solidFill>
                <a:srgbClr val="000066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2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350">
                <a:solidFill>
                  <a:srgbClr val="000066"/>
                </a:solidFill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350" smtClean="0">
                <a:solidFill>
                  <a:srgbClr val="000066"/>
                </a:solidFill>
                <a:latin typeface="Verdana" pitchFamily="34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40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2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ABAFCD09-0422-4545-AF76-8961F3FD9BE3}" type="datetimeFigureOut">
              <a:rPr lang="ru-RU">
                <a:solidFill>
                  <a:srgbClr val="000066"/>
                </a:solidFill>
              </a:rPr>
              <a:pPr>
                <a:defRPr/>
              </a:pPr>
              <a:t>03.12.2021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2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2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1A503BE-8A31-4CDD-BDCD-62C9BD2018DF}" type="slidenum">
              <a:rPr lang="ru-RU" altLang="ru-RU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0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100" b="1">
          <a:solidFill>
            <a:schemeClr val="hlink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90" y="1163668"/>
            <a:ext cx="579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(Programme for International Student Assessment)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49351" y="4654380"/>
            <a:ext cx="219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28024" y="1163667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http://www.oecd.org/pisa/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/>
          <a:stretch/>
        </p:blipFill>
        <p:spPr>
          <a:xfrm>
            <a:off x="65661" y="1682370"/>
            <a:ext cx="1648840" cy="656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4501" y="625285"/>
            <a:ext cx="4754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Как бы вы оценили эти ответы? 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859" y="2370736"/>
            <a:ext cx="5489489" cy="34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 В какой битве погиб Наполеон?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Где была подписана Декларация Независимости?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 Что Вы никогда не ели на завтрак?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4. Если бросить красный камень в синее море, каким он станет?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5. Если у 8 человек постройка стены занимает 10 часов, сколько это займет у 4 человек?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6. Как можно бросить яйцо на бетонный пол, не разбив его?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97830" y="2209639"/>
            <a:ext cx="254961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</a:t>
            </a:r>
            <a:r>
              <a:rPr lang="ru-RU" b="1" dirty="0">
                <a:solidFill>
                  <a:srgbClr val="0D531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своей последней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b="1" dirty="0">
                <a:solidFill>
                  <a:srgbClr val="0D531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внизу страницы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b="1" dirty="0">
                <a:solidFill>
                  <a:srgbClr val="0D531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обед и ужин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b="1" dirty="0">
                <a:solidFill>
                  <a:srgbClr val="0D531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мокрым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b="1" dirty="0">
                <a:solidFill>
                  <a:srgbClr val="0D531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нисколько, стена-то построена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ru-RU" b="1" dirty="0">
                <a:solidFill>
                  <a:srgbClr val="0D5314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любым способом, бетон не сломаешь…</a:t>
            </a:r>
          </a:p>
        </p:txBody>
      </p:sp>
    </p:spTree>
    <p:extLst>
      <p:ext uri="{BB962C8B-B14F-4D97-AF65-F5344CB8AC3E}">
        <p14:creationId xmlns:p14="http://schemas.microsoft.com/office/powerpoint/2010/main" val="19098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038" y="147287"/>
            <a:ext cx="8143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Окружающий мир «Открой для себя удовольствие однодневного похода»</a:t>
            </a:r>
            <a:endParaRPr lang="ru-RU" sz="28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857" y="932709"/>
            <a:ext cx="50565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Посмотри на раздел с названием «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писок необходимого». Используй его для ответов на вопросы 5 и 6</a:t>
            </a:r>
          </a:p>
          <a:p>
            <a:r>
              <a:rPr lang="ru-RU" i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№ 5. Зачем в походе </a:t>
            </a:r>
            <a:r>
              <a:rPr lang="ru-RU" i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нужны запасные носки?</a:t>
            </a:r>
          </a:p>
          <a:p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А.ноги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могут промокнуть</a:t>
            </a:r>
          </a:p>
          <a:p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В.может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быть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холодная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погода</a:t>
            </a:r>
          </a:p>
          <a:p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С.могут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появиться мозоли</a:t>
            </a:r>
          </a:p>
          <a:p>
            <a:r>
              <a:rPr lang="en-US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D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.для друга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i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№ 6. Что надо делать, если во время похода понадобиться помощь?</a:t>
            </a:r>
          </a:p>
          <a:p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А.поесть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для подкрепления сил</a:t>
            </a:r>
          </a:p>
          <a:p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В.свистнуть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в свисток три раза</a:t>
            </a:r>
          </a:p>
          <a:p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С.нанести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на себя побольше средства</a:t>
            </a:r>
          </a:p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ля отпугивания насекомых</a:t>
            </a:r>
          </a:p>
          <a:p>
            <a:r>
              <a:rPr lang="en-US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D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.Закричать изо всех сил: </a:t>
            </a: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«На помощь!»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562" y="929386"/>
            <a:ext cx="32982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Список необходимого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1.Вода: нужно запастись водой,</a:t>
            </a:r>
          </a:p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тобы не испытывать жажды.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2.Еда:нужно взять еду, которая 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Быстро утоляет голод, или все 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пикника.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3.Аптечка: на случай появления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Волдырей, ссадин, царапин.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4.Средство для отпугивания 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Насекомых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5.Запасные носки: ноги могут 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Промокнуть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6.Свисток:если ты отправляешься </a:t>
            </a:r>
          </a:p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дин.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7.Карта и компас: очень важные 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вещи в походах повышенной </a:t>
            </a:r>
          </a:p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сложности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98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52636"/>
              </p:ext>
            </p:extLst>
          </p:nvPr>
        </p:nvGraphicFramePr>
        <p:xfrm>
          <a:off x="992039" y="479455"/>
          <a:ext cx="8143841" cy="5493984"/>
        </p:xfrm>
        <a:graphic>
          <a:graphicData uri="http://schemas.openxmlformats.org/drawingml/2006/table">
            <a:tbl>
              <a:tblPr firstRow="1" firstCol="1" bandRow="1"/>
              <a:tblGrid>
                <a:gridCol w="140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9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Класс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баллов 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РФ 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1000- балльной шкале)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Среднее 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международное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значение 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шкалы 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TIMSS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Место РФ среди  других </a:t>
                      </a:r>
                      <a:endParaRPr lang="ru-RU" sz="1600" b="1" dirty="0" smtClean="0">
                        <a:solidFill>
                          <a:srgbClr val="333333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стран-участниц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     (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600" b="1" dirty="0" err="1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ву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баллов)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Кол-во</a:t>
                      </a:r>
                      <a:b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  стран-участниц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6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2003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 526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 489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   9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25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математическая    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грамотность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 532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 495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   9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25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76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567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500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   4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47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математическая    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грамотность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564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500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   7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          49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6298" y="167081"/>
            <a:ext cx="831599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Результаты Российской Федерации в исследовании TIMSS-2015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2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6866"/>
              </p:ext>
            </p:extLst>
          </p:nvPr>
        </p:nvGraphicFramePr>
        <p:xfrm>
          <a:off x="1091820" y="107496"/>
          <a:ext cx="786110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063">
                <a:tc gridSpan="3"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грамотность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младшего школьника – это </a:t>
                      </a: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умений, навыков, способов деятельности, обеспечивающих: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2400" i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</a:t>
                      </a: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развитию чувства языка, совершенствованию собственной языковой культуры; </a:t>
                      </a:r>
                      <a:endParaRPr lang="ru-RU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целесообразный </a:t>
                      </a:r>
                      <a:r>
                        <a:rPr lang="ru-RU" sz="2400" i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</a:t>
                      </a: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языковых средств для построения содержательных, связных и нормативно грамотных конструктов, как устных, так и письменных; </a:t>
                      </a:r>
                      <a:endParaRPr lang="ru-RU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2400" i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</a:t>
                      </a: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осознанию терминологических и понятийных характеристик системы языка.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7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13886"/>
              </p:ext>
            </p:extLst>
          </p:nvPr>
        </p:nvGraphicFramePr>
        <p:xfrm>
          <a:off x="992040" y="0"/>
          <a:ext cx="8143839" cy="665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8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грамотность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младшего школьника: 1)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развитию чувства языка, совершенствованию собственной языковой культуры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Р.яз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1.Задание: Составь словосочетания, в которых слово «мягкий» употребляется в различных значениях. Используй слова: характер, свет, диван. К какому значению нет примера? Подбери нужное слово самостоятельно.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Мягкий ________________ в значении «нежесткий».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Мягкий ___________________ в значении «приятный на ощупь».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Мягкий ___________________ в значении «нерезкий, не вызывающий раздражения».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Мягкий ___________________ в значении «кроткий, лишённый грубости».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Матем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2.</a:t>
                      </a: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Задание: Подумай, почему было куплено неправильное количество билетов в театр.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Мама поручила своему сыну Коле под ее диктовку написать записку папе. Он это сделал и папа, прочитав записку, купил на один билет больше.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Вот записка Коли: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Купи билеты в театр для меня, тети, Нины и Ольги Викторовны.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639" cy="9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42767"/>
              </p:ext>
            </p:extLst>
          </p:nvPr>
        </p:nvGraphicFramePr>
        <p:xfrm>
          <a:off x="992038" y="2"/>
          <a:ext cx="8143841" cy="672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грамотность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младшего школьника: 2)целесообразный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языковых средств для построения содержательных, связных и нормативно грамотных конструктов, как устных, так и письменных;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 err="1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2400" i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 тексте допущено две речевые ошибки. Найди их.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Ранним утром я иду в соседнюю берёзовую рощу. В соседней берёзовой роще хорошо и радостно в эту весеннюю пору! Сквозь листочки берёз падают на траву золотые лучики солнца. Звонко распевают птицы. Птиц песни разливаются по всей окрестности. В глубоком овраге журчит холодный ключ. Я сажусь на пенёк, достаю кружку. Приятно выпить студёной ключевой водицы и вдохнуть полной грудью наполненный радостью жизни воздух!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639" cy="9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86419"/>
              </p:ext>
            </p:extLst>
          </p:nvPr>
        </p:nvGraphicFramePr>
        <p:xfrm>
          <a:off x="992040" y="0"/>
          <a:ext cx="8143839" cy="635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грамотность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младшего школьника: 3)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осознанию терминологических и понятийных характеристик системы языка.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Рус.яз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i="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1: Найди в предложении и подчеркни имя прилагательное в форме женского рода, единственного числа, дательного падежа.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Яркий луч попал в тёмный лес и открыл, что паук с верхних листиков маленькой рябины протянул к молодой берёзке блестящий путь</a:t>
                      </a:r>
                      <a:r>
                        <a:rPr lang="ru-RU" sz="2400" i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Задание 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639" cy="90063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7" b="13301"/>
          <a:stretch/>
        </p:blipFill>
        <p:spPr bwMode="auto">
          <a:xfrm>
            <a:off x="3616657" y="3235177"/>
            <a:ext cx="5502095" cy="280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3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038" y="34417"/>
            <a:ext cx="802913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Математическая </a:t>
            </a:r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грамотность </a:t>
            </a:r>
            <a:r>
              <a:rPr lang="ru-RU" sz="2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человека определять и понимать </a:t>
            </a:r>
            <a:r>
              <a:rPr lang="ru-RU" sz="2400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роль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математики в мире,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высказывать обоснованные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математические суждения и </a:t>
            </a:r>
            <a:r>
              <a:rPr lang="ru-RU" sz="2400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использовать математику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так, чтобы удовлетворять в настоящем и будущем потребности, присущие созидательному, </a:t>
            </a:r>
            <a:r>
              <a:rPr lang="ru-RU" sz="2400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заинтересованному и мыслящему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гражданину.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2038" y="3183589"/>
            <a:ext cx="3948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1.Формулировать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математические </a:t>
            </a:r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ситуации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138" y="31441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2.Применять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математические рассуждения,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факты, методы и инструменты для получения решения;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038" y="45855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3.Интерпретировать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оценивать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полученное решение математической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задачи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" name="Picture 10" descr="http://www.jasbaplitka.ru/images/images/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42" y="4678135"/>
            <a:ext cx="1524609" cy="1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9" y="3421860"/>
            <a:ext cx="14283" cy="14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59" y="3536160"/>
            <a:ext cx="14283" cy="14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850" t="31235" r="24217" b="10030"/>
          <a:stretch/>
        </p:blipFill>
        <p:spPr>
          <a:xfrm>
            <a:off x="4904734" y="133537"/>
            <a:ext cx="4239266" cy="2541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6194" t="23669" r="23545" b="14012"/>
          <a:stretch/>
        </p:blipFill>
        <p:spPr>
          <a:xfrm>
            <a:off x="5133004" y="2982371"/>
            <a:ext cx="3961389" cy="2703773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41779250"/>
              </p:ext>
            </p:extLst>
          </p:nvPr>
        </p:nvGraphicFramePr>
        <p:xfrm>
          <a:off x="82190" y="646332"/>
          <a:ext cx="4178014" cy="290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6687" y="0"/>
            <a:ext cx="409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Диаграмма показывает кол-во посещений сайта «Найди ответ»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6848" y="3395196"/>
            <a:ext cx="484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таблице приведены данные о больших змеях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59842"/>
              </p:ext>
            </p:extLst>
          </p:nvPr>
        </p:nvGraphicFramePr>
        <p:xfrm>
          <a:off x="166687" y="3691405"/>
          <a:ext cx="4596969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змеи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</a:t>
                      </a:r>
                      <a:r>
                        <a:rPr lang="ru-RU" baseline="0" dirty="0" smtClean="0"/>
                        <a:t> в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в метрах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dirty="0" smtClean="0"/>
                        <a:t>Боа-констриктор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dirty="0" smtClean="0"/>
                        <a:t>Бирманский питон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 до 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Зеленая</a:t>
                      </a:r>
                      <a:r>
                        <a:rPr lang="ru-RU" baseline="0" dirty="0" smtClean="0"/>
                        <a:t> анаконда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 до 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Королевская</a:t>
                      </a:r>
                      <a:r>
                        <a:rPr lang="ru-RU" baseline="0" dirty="0" smtClean="0"/>
                        <a:t> кобра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5993555"/>
            <a:ext cx="889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А.Дима</a:t>
            </a:r>
            <a:r>
              <a:rPr lang="ru-RU" dirty="0" smtClean="0"/>
              <a:t> видел змею, которая была длиною 8 метров. Какого вида могла быть эта змея?</a:t>
            </a:r>
          </a:p>
          <a:p>
            <a:r>
              <a:rPr lang="ru-RU" dirty="0" err="1" smtClean="0"/>
              <a:t>В.Нина</a:t>
            </a:r>
            <a:r>
              <a:rPr lang="ru-RU" dirty="0" smtClean="0"/>
              <a:t> видела змею, которая была длиной 6 метров  и массой 80кг. Какого вида была эта змея?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9" y="3421860"/>
            <a:ext cx="14283" cy="14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59" y="3536160"/>
            <a:ext cx="14283" cy="1428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9334" b="4191"/>
          <a:stretch/>
        </p:blipFill>
        <p:spPr bwMode="auto">
          <a:xfrm>
            <a:off x="1192792" y="2615910"/>
            <a:ext cx="6458683" cy="382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2" y="1762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садовника имеется 32 м провода, которым он хочет обозначить на земле границу клумбы. Форму клумбы ему надо выбрать из следующих вариантов: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4859" y="-317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слово «ДА» или «НЕТ» около каждой формы клумбы в зависимости от того, хватит или нет садовнику 32 м провода, чтобы обозначить границу.</a:t>
            </a:r>
          </a:p>
        </p:txBody>
      </p:sp>
    </p:spTree>
    <p:extLst>
      <p:ext uri="{BB962C8B-B14F-4D97-AF65-F5344CB8AC3E}">
        <p14:creationId xmlns:p14="http://schemas.microsoft.com/office/powerpoint/2010/main" val="2847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9" y="3421860"/>
            <a:ext cx="14283" cy="14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59" y="3536160"/>
            <a:ext cx="14283" cy="14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6865" t="26258" r="25224" b="12220"/>
          <a:stretch/>
        </p:blipFill>
        <p:spPr>
          <a:xfrm>
            <a:off x="2751553" y="2226086"/>
            <a:ext cx="5914776" cy="42702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5522" t="42982" r="23209" b="34121"/>
          <a:stretch/>
        </p:blipFill>
        <p:spPr>
          <a:xfrm>
            <a:off x="0" y="90734"/>
            <a:ext cx="7911861" cy="1986602"/>
          </a:xfrm>
          <a:prstGeom prst="rect">
            <a:avLst/>
          </a:prstGeom>
        </p:spPr>
      </p:pic>
      <p:pic>
        <p:nvPicPr>
          <p:cNvPr id="13" name="Picture 10" descr="http://www.jasbaplitka.ru/images/images/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543"/>
            <a:ext cx="1524609" cy="1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90" y="1163668"/>
            <a:ext cx="579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(Programme for International Student Assessment)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49351" y="4654380"/>
            <a:ext cx="219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28024" y="1163667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http://www.oecd.org/pisa/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/>
          <a:stretch/>
        </p:blipFill>
        <p:spPr>
          <a:xfrm>
            <a:off x="522861" y="366118"/>
            <a:ext cx="1648840" cy="6565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661" y="2179754"/>
            <a:ext cx="8203280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  <a:spcAft>
                <a:spcPts val="900"/>
              </a:spcAft>
            </a:pP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Такими были ответы на тест, выданный всемирно известной компанией перед собеседованием.</a:t>
            </a:r>
          </a:p>
          <a:p>
            <a:pPr indent="342900" algn="just">
              <a:lnSpc>
                <a:spcPct val="130000"/>
              </a:lnSpc>
              <a:spcAft>
                <a:spcPts val="900"/>
              </a:spcAft>
            </a:pP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Сейчас этот студент работает в </a:t>
            </a:r>
            <a:r>
              <a:rPr lang="ru-RU" sz="225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Google</a:t>
            </a: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25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Inc</a:t>
            </a: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indent="342900" algn="just">
              <a:lnSpc>
                <a:spcPct val="130000"/>
              </a:lnSpc>
              <a:spcAft>
                <a:spcPts val="900"/>
              </a:spcAft>
            </a:pP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Почему компания сделала такой выбор?</a:t>
            </a:r>
          </a:p>
          <a:p>
            <a:pPr indent="342900" algn="just">
              <a:lnSpc>
                <a:spcPct val="130000"/>
              </a:lnSpc>
              <a:spcAft>
                <a:spcPts val="900"/>
              </a:spcAft>
            </a:pP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Что в соискателе показалось компании наиболее ценным?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2" y="474737"/>
            <a:ext cx="2649338" cy="16425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1855" y="4986337"/>
            <a:ext cx="6810840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225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Читательская компетенция</a:t>
            </a:r>
          </a:p>
          <a:p>
            <a:pPr algn="ctr">
              <a:spcAft>
                <a:spcPts val="900"/>
              </a:spcAft>
            </a:pPr>
            <a:r>
              <a:rPr lang="ru-RU" sz="225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Умение работать с текстом, нестандартное мышление</a:t>
            </a:r>
            <a:endParaRPr lang="ru-RU" sz="22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038" y="34417"/>
            <a:ext cx="8029132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Естественно-научная </a:t>
            </a:r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грамотность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-способность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использовать естественно научные знания для выделения в реальных ситуациях проблем, которые могут быть </a:t>
            </a: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исследованы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решены с помощью научных методов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для получения выводов, основанных на наблюдениях и экспериментах. Эти выводы необходимы </a:t>
            </a: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понимания окружающего мира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тех изменений, которые вносит в него деятельность человека, и для принятия соответствующих решений.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0" name="Picture 10" descr="http://www.jasbaplitka.ru/images/images/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42" y="4678135"/>
            <a:ext cx="1524609" cy="1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038" y="34417"/>
            <a:ext cx="802913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Естественно-научная </a:t>
            </a:r>
            <a:r>
              <a:rPr lang="ru-RU" sz="24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грамотность -</a:t>
            </a:r>
            <a:endParaRPr lang="ru-RU" sz="2400" dirty="0">
              <a:solidFill>
                <a:srgbClr val="C0000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2038" y="597695"/>
            <a:ext cx="7911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1)</a:t>
            </a:r>
            <a:r>
              <a:rPr lang="ru-RU" sz="24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4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осваивать и использовать знания о природе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493" t="38800" r="19291" b="20185"/>
          <a:stretch/>
        </p:blipFill>
        <p:spPr>
          <a:xfrm>
            <a:off x="1004040" y="1068206"/>
            <a:ext cx="7418992" cy="23051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7335" y="3976742"/>
            <a:ext cx="504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2) понимание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научных исследований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8232" y="4586544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3)интерпретация научной аргументации и выводов</a:t>
            </a:r>
            <a:endParaRPr lang="ru-RU" sz="24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50" y="3396449"/>
            <a:ext cx="3015250" cy="28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220" y="-357394"/>
            <a:ext cx="8042780" cy="777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14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Темы </a:t>
            </a:r>
            <a:r>
              <a:rPr lang="ru-RU" sz="14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проверке естественно-научной грамотности:</a:t>
            </a:r>
            <a:endParaRPr lang="ru-RU" sz="14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1.Биология:</a:t>
            </a: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Характеристики и жизненные процессы в организмах; жизненные циклы организмов, размножение и наследственность; взаимодействие организмов с окружающей средой; человек и его здоровье; экосистемы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2. География и астрономия:</a:t>
            </a: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Строение Земли, характеристики оболочек Земли, природные ресурсы; процессы на Земле, циклы, геологическая история Земли; Земля в Солнечной системе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3. Физика и химия:</a:t>
            </a: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Классификация и свойства веществ; источники энергии, тепловой эффект и температура; сила и движение</a:t>
            </a:r>
          </a:p>
          <a:p>
            <a:pPr lvl="0" algn="just">
              <a:lnSpc>
                <a:spcPct val="115000"/>
              </a:lnSpc>
            </a:pPr>
            <a:r>
              <a:rPr lang="ru-RU" sz="1400" b="1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Проверяемые знания и умения учащихся 4-ых классов в международных исследованиях: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сравнивать и классифицировать объекты и материалы по их физическим свойствам (вес/масса, объем, агрегатное состояние вещества, способность проводить тепло или электричество, плавает или тонет в воде);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знать свойства металлов (электропроводность, теплопроводность) и связывать эти свойства с  использованием металлов;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приводить примеры смесей и объяснять, как их можно разделять физическими методами (используя просеивание, фильтрование, испарение или магнитное притяжение);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знать способы увеличения скорости растворения вещества в  данном количестве воды (повышение температуры, перемешивание, увеличение площади поверхности) и сравнивать концентрации двух растворов с разным количеством растворителя или растворяемого вещества;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узнавать наблюдаемые превращения веществ, в результате которых образуются новые вещества с другими свойствами (гниение, горение, ржавление, варка);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соотносить знакомые физические явления (образование тени, отражение, радуга) со свойствами света;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знать, что колеблющиеся объекты могут создавать звук;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знать, что магниты имеют северный и южный полюсы и  что одноименные полюсы отталкиваются, а разноименные притягиваются;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знать, что электрическая энергия в  электрической цепи может быть преобразована в  другие формы энергии, например свет и звук; 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• объяснять, что для работы простых электрических систем, например ручного фонарика, необходима замкнутая электрическая цепь</a:t>
            </a:r>
            <a:r>
              <a:rPr lang="ru-RU" sz="14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" y="-67463"/>
            <a:ext cx="1043697" cy="1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998385" y="1135771"/>
            <a:ext cx="4147727" cy="4776716"/>
          </a:xfrm>
          <a:prstGeom prst="flowChartAlternateProcess">
            <a:avLst/>
          </a:prstGeom>
          <a:solidFill>
            <a:srgbClr val="FFF0D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75739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0769" y="1233839"/>
            <a:ext cx="37524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8102E"/>
                </a:solidFill>
                <a:effectLst/>
                <a:uLnTx/>
                <a:uFillTx/>
              </a:rPr>
              <a:t>Процесс формирования и развития функциональной грамотности средствами учебных предметов начальных классов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rPr>
              <a:t>, исходя из предметных знаний, умений и навыков, осуществляется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8102E"/>
                </a:solidFill>
                <a:effectLst/>
                <a:uLnTx/>
                <a:uFillTx/>
              </a:rPr>
              <a:t>на основе формирования навыков мышления.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rPr>
              <a:t> На начальном этапе обучения главное – развивать умение каждого ребенка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8102E"/>
                </a:solidFill>
                <a:effectLst/>
                <a:uLnTx/>
                <a:uFillTx/>
              </a:rPr>
              <a:t>мыслить с помощью таких логических приемов, как анализ, синтез, сравнение, обобщение, классификация умозаключение, систематизация, отрицание, ограничение.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78102E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326" y="30914"/>
            <a:ext cx="8037673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Согласно официальной позиции Министерства образования РФ,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— главный планируемый результат обучения в начальной школе для каждого учащегося.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69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68496" y="1398750"/>
            <a:ext cx="3803213" cy="42507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ru-RU" sz="2000" b="1" i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формирования учебно-познавательных компетенций необходимы </a:t>
            </a:r>
            <a:r>
              <a:rPr lang="ru-RU" sz="2000" i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современные технологии организации учебно-воспитательного процесса: </a:t>
            </a:r>
            <a:endParaRPr lang="ru-RU" sz="20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i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технология проблемного и проектного обучения; развития критического </a:t>
            </a:r>
            <a:r>
              <a:rPr lang="ru-RU" sz="2000" i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мышления, учебный диалог</a:t>
            </a:r>
            <a:endParaRPr lang="ru-RU" sz="20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326" y="30914"/>
            <a:ext cx="80376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69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age.mel.fm/i/D/D3eVf0awcF/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8" y="-47820"/>
            <a:ext cx="3632858" cy="36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326" y="30914"/>
            <a:ext cx="80376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69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6326" y="1773932"/>
            <a:ext cx="5751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1692" y="0"/>
            <a:ext cx="4572000" cy="55584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u="sng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РУССКИЙ </a:t>
            </a:r>
            <a:r>
              <a:rPr lang="ru-RU" sz="2400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ЯЗЫК</a:t>
            </a:r>
            <a:endParaRPr lang="ru-RU" sz="24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NewRoman"/>
              </a:rPr>
              <a:t>В начальной школе основной линией развития является умение грамматически и эффективно пользоваться русским языком в устной и письменной речи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 </a:t>
            </a:r>
            <a:r>
              <a:rPr lang="ru-RU" sz="2400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NewRoman"/>
              </a:rPr>
              <a:t>Наличие функциональной грамотности по русскому языку предполагает свободное владение всеми видами речевой деятельности 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NewRoman"/>
              </a:rPr>
              <a:t>чтения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NewRoman"/>
              </a:rPr>
              <a:t>письма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NewRoman"/>
              </a:rPr>
              <a:t>говорения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NewRoman"/>
              </a:rPr>
              <a:t>слушания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3622" y="30914"/>
            <a:ext cx="371225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ЗАДАНИЯ: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-Письмо с проговариванием.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-Списывание.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-Комментированное письмо.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-Письмо под диктовку с предварительной подготовкой.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-Письмо по памяти.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-Творческие работы.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-Выборочное списывание.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-Стихотворные упражнения по орфографии.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-Словарная работа </a:t>
            </a:r>
            <a:b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-Работа над ошибками.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172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326" y="30914"/>
            <a:ext cx="80376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69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6326" y="1773932"/>
            <a:ext cx="5751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1624" y="58853"/>
            <a:ext cx="64482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Учебный предмет “Литературное чтение” предусматривает: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овладение учащимися навыками грамотного беглого чтения,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ознакомления с произведениями детской литературы,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формированием умений работы с текстом,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умением найти нужную книгу в библиотеке, на прилавке магазина;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умение подобрать произведение на заданную тему (для участия в конкурсе чтецов);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умение оценить работу товарища (на конкурсе жюри – все ученики);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умение слушать и слышать, высказывать своё отношение к прочитанному, к услышанному 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8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" y="-67463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326" y="30914"/>
            <a:ext cx="80376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69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6326" y="1773932"/>
            <a:ext cx="5751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1623" y="58853"/>
            <a:ext cx="8062375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Учебный предмет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«Математика»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предполагает формирование: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Арифметических счетных навыков,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Ознакомление с основами геометрии,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Формирование навыка самостоятельного распознавания расположения предметов на плоскости,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Практическое умение ориентироваться во времени,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Умение решать задачи, сюжет которых связан с жизненными ситуациями.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 детей </a:t>
            </a:r>
            <a:r>
              <a:rPr lang="ru-RU" sz="2000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логического мышления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</a:t>
            </a:r>
            <a:r>
              <a:rPr lang="ru-RU" sz="2000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одна из важных задач начального обучения.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Нестандартные логические задачи – отличный инструмент для такого развития. 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21" y="-67462"/>
            <a:ext cx="1023000" cy="1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92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326" y="30914"/>
            <a:ext cx="80376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69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6326" y="1773932"/>
            <a:ext cx="5751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9009" y="95014"/>
            <a:ext cx="78449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Учебный предмет “</a:t>
            </a: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Окружающий мир” </a:t>
            </a:r>
            <a:endParaRPr lang="ru-RU" sz="2400" u="sng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Aft>
                <a:spcPts val="0"/>
              </a:spcAft>
            </a:pPr>
            <a:r>
              <a:rPr lang="ru-RU" sz="24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является </a:t>
            </a: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интегрированным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и состоит из модулей естественнонаучной и социально-гуманитарной направленности, а также предусматривает изучение основ безопасности жизнедеятельности.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уроке отрабатываем навык обозначения событий во времени языковыми средствами: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сначала, потом, раньше, позднее, до, в одно и то же время.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Закрепляем признание ребенком здоровья как наиважнейшей ценности человеческого бытия, умение заботиться о своем физическом здоровье и соблюдать правила безопасности жизнедеятельности. У ребят есть возможность подготовить свой материал на заданную тему, а также свои вопросы и задания, что они делают с большим удовольствием.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7514" y="95014"/>
            <a:ext cx="1846484" cy="12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30" t="28049" r="23433" b="14211"/>
          <a:stretch/>
        </p:blipFill>
        <p:spPr>
          <a:xfrm>
            <a:off x="1369432" y="824551"/>
            <a:ext cx="7522260" cy="4880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194" t="39597" r="23657" b="49452"/>
          <a:stretch/>
        </p:blipFill>
        <p:spPr>
          <a:xfrm>
            <a:off x="218366" y="5404512"/>
            <a:ext cx="7812970" cy="9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163285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7944" y="2474893"/>
            <a:ext cx="6743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как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результат предметного обучения» 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98" y="228307"/>
            <a:ext cx="762410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ошибки учителя в работе с текстом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8">
            <a:extLst>
              <a:ext uri="{FF2B5EF4-FFF2-40B4-BE49-F238E27FC236}">
                <a16:creationId xmlns:a16="http://schemas.microsoft.com/office/drawing/2014/main" id="{211CB71C-F884-474B-B465-CEA816FBB4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57299" y="1386791"/>
          <a:ext cx="7614138" cy="364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791" t="10379" r="12238" b="6795"/>
          <a:stretch/>
        </p:blipFill>
        <p:spPr>
          <a:xfrm>
            <a:off x="1098643" y="1050878"/>
            <a:ext cx="6946712" cy="4258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8837" y="277898"/>
            <a:ext cx="667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Феномен российской начальной школы</a:t>
            </a:r>
            <a:endParaRPr lang="ru-RU" sz="28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017F7D1-7F5C-4591-A086-054C4A3F3993}"/>
              </a:ext>
            </a:extLst>
          </p:cNvPr>
          <p:cNvSpPr txBox="1">
            <a:spLocks/>
          </p:cNvSpPr>
          <p:nvPr/>
        </p:nvSpPr>
        <p:spPr>
          <a:xfrm>
            <a:off x="1582829" y="447111"/>
            <a:ext cx="6343650" cy="665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2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Проблемы читательской грамотности российских школьников: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5754" y="1186770"/>
            <a:ext cx="7614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Противоречие между успехами на международном уровне и имеющимися проблемами в нашей стране: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78102E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низкая потребность в самостоятельном чтении;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78102E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зависимость от уровня культуры семьи;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78102E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ограниченность круга чтения;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78102E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замена чтения компьютером, общением в Интернете</a:t>
            </a:r>
            <a:r>
              <a:rPr lang="ru-RU" sz="2400" dirty="0" smtClean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. </a:t>
            </a:r>
            <a:endParaRPr lang="ru-RU" sz="2400" dirty="0"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st3.depositphotos.com/1738826/12632/i/950/depositphotos_126328322-stock-photo-cute-girl-and-boy-cartoon.jpg">
            <a:extLst>
              <a:ext uri="{FF2B5EF4-FFF2-40B4-BE49-F238E27FC236}">
                <a16:creationId xmlns:a16="http://schemas.microsoft.com/office/drawing/2014/main" id="{1D86A5DB-DFB0-4B00-878E-DB62ACAF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74" y="3795672"/>
            <a:ext cx="1354931" cy="15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4525" y="159922"/>
            <a:ext cx="390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ahoma" panose="020B0604030504040204" pitchFamily="34" charset="0"/>
              </a:rPr>
              <a:t>Прием «Кубик </a:t>
            </a:r>
            <a:r>
              <a:rPr lang="ru-RU" sz="2800" b="1" dirty="0" err="1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ahoma" panose="020B0604030504040204" pitchFamily="34" charset="0"/>
              </a:rPr>
              <a:t>Блума</a:t>
            </a: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ahoma" panose="020B060403050404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9672" y="175766"/>
            <a:ext cx="399197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уникален тем, что позволяет формулировать вопросы самого разного характера.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7776" y="1080271"/>
            <a:ext cx="668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1.Назови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Предполагает воспроизведение знаний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3832" y="1446833"/>
            <a:ext cx="6960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2.Почему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Это блок вопросов позволяет сформулировать причинно-следственные связи, то 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5137" y="2065990"/>
            <a:ext cx="704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3.Объясни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Это вопросы уточняющие. </a:t>
            </a:r>
            <a:endParaRPr lang="ru-RU" sz="2400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Они 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помогают увидеть проблему </a:t>
            </a:r>
            <a:r>
              <a:rPr lang="ru-RU" sz="2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разных аспектах.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 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действительно </a:t>
            </a:r>
            <a:r>
              <a:rPr lang="ru-RU" sz="2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думаете…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8094" y="3087957"/>
            <a:ext cx="6977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4.Предложи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Ученик должен предложить свою задачу, которая позволяет применить то или иное правило. 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4272" y="4076446"/>
            <a:ext cx="681548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5.Придумай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— это вопросы творческие, которые содержат в себе элемент предположения, вымысла.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3657" y="5253004"/>
            <a:ext cx="648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6.Поделись</a:t>
            </a: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— вопросы этого блока предназначены для активации мыслительно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3" name="Picture 3" descr="C:\Users\ikruglova\Desktop\про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4958862"/>
            <a:ext cx="1481365" cy="10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-1" y="738664"/>
            <a:ext cx="859315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1.Почему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учителя начальных классов не  часто используют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для работы на уроке учебники по технологии. Ведь там есть тексты,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 помощью которых можно учить 4-ков приемам работы с научно-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популярным текстом.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2.Объясните «ЗА» И «ПРОТИВ»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 Вашей точки зрения феномен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российских 4-ков при написании международных тестовых работ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окружающему миру.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3.Назовите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универсальные компоненты функциональной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грамотности (языковая, литературная, математическая, естественно-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научная), на которые, по вашему мнению, требует обратить внимания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учителю на посещенном вами уроке или занятии.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3.Назовите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свои интересные приемы работы с текстом.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4.Предложите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приемы по работе с краеведческим материалом.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5.Придумайте,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как, не увеличивая количество часов на изучение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окружающего мира, можно изучать темы по проверке естественно-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научной грамотности.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.Поделитесь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своим мнением о посещенном уроке или занятии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77" y="1800166"/>
            <a:ext cx="2967109" cy="413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4222994" y="1908674"/>
            <a:ext cx="2931806" cy="35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5661" y="333999"/>
            <a:ext cx="532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b="1" dirty="0" smtClean="0">
                <a:solidFill>
                  <a:srgbClr val="00B05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Дерево</a:t>
            </a:r>
            <a:r>
              <a:rPr lang="ru-RU" altLang="ru-RU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– </a:t>
            </a:r>
            <a:r>
              <a:rPr lang="ru-RU" altLang="ru-RU" b="1" dirty="0" smtClean="0">
                <a:solidFill>
                  <a:srgbClr val="37373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функционально грамотная личность</a:t>
            </a:r>
          </a:p>
          <a:p>
            <a:pPr algn="just">
              <a:defRPr/>
            </a:pPr>
            <a:r>
              <a:rPr lang="ru-RU" altLang="ru-RU" b="1" dirty="0" smtClean="0">
                <a:solidFill>
                  <a:srgbClr val="0000CC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Вода</a:t>
            </a:r>
            <a:r>
              <a:rPr lang="ru-RU" altLang="ru-RU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– </a:t>
            </a:r>
            <a:r>
              <a:rPr lang="ru-RU" altLang="ru-RU" b="1" dirty="0" smtClean="0">
                <a:solidFill>
                  <a:srgbClr val="37373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педагогические технологии</a:t>
            </a:r>
          </a:p>
          <a:p>
            <a:pPr algn="just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Яблочки</a:t>
            </a:r>
            <a:r>
              <a:rPr lang="ru-RU" altLang="ru-RU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– </a:t>
            </a:r>
            <a:r>
              <a:rPr lang="ru-RU" altLang="ru-RU" b="1" dirty="0" smtClean="0">
                <a:solidFill>
                  <a:srgbClr val="37373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ключевые компетенции</a:t>
            </a:r>
          </a:p>
          <a:p>
            <a:pPr algn="just">
              <a:defRPr/>
            </a:pPr>
            <a:r>
              <a:rPr lang="ru-RU" altLang="ru-RU" b="1" dirty="0" smtClean="0">
                <a:solidFill>
                  <a:srgbClr val="00B0F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Лейка </a:t>
            </a:r>
            <a:r>
              <a:rPr lang="ru-RU" altLang="ru-RU" b="1" dirty="0" smtClean="0">
                <a:solidFill>
                  <a:srgbClr val="0000CC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–</a:t>
            </a:r>
            <a:r>
              <a:rPr lang="ru-RU" alt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37373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учитель</a:t>
            </a:r>
            <a:r>
              <a:rPr lang="ru-RU" altLang="ru-RU" b="1" dirty="0" smtClean="0">
                <a:solidFill>
                  <a:srgbClr val="6F6F6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</a:t>
            </a:r>
            <a:endParaRPr lang="ru-RU" altLang="ru-RU" b="1" dirty="0">
              <a:solidFill>
                <a:srgbClr val="6F6F6F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082" t="23072" r="24552" b="13614"/>
          <a:stretch/>
        </p:blipFill>
        <p:spPr>
          <a:xfrm>
            <a:off x="43004" y="113874"/>
            <a:ext cx="4372047" cy="3152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187" t="20284" r="23097" b="10229"/>
          <a:stretch/>
        </p:blipFill>
        <p:spPr>
          <a:xfrm>
            <a:off x="4343400" y="43502"/>
            <a:ext cx="4728950" cy="3572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6530" t="23669" r="23993" b="33922"/>
          <a:stretch/>
        </p:blipFill>
        <p:spPr>
          <a:xfrm>
            <a:off x="139889" y="3465679"/>
            <a:ext cx="4524234" cy="21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678276" y="214313"/>
            <a:ext cx="2393911" cy="64293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4383" y="975480"/>
            <a:ext cx="2464594" cy="1828800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370791" y="-46907"/>
            <a:ext cx="308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27298" y="692753"/>
            <a:ext cx="349739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проблематикой; понимать основные особенности естествознания как формы человеческого познания; демонстрировать осведомленность в том, что естественные науки и технология оказывают влияние на материальную, интеллектуальную и культурную сферы общества; проявлять активную гражданскую позицию при рассмотрении проблем, связанных с естествознанием</a:t>
            </a: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6273476" y="32743"/>
            <a:ext cx="2747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6143893" y="863740"/>
            <a:ext cx="266300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</p:txBody>
      </p:sp>
      <p:sp>
        <p:nvSpPr>
          <p:cNvPr id="20488" name="Скругленный прямоугольник 7"/>
          <p:cNvSpPr>
            <a:spLocks noChangeArrowheads="1"/>
          </p:cNvSpPr>
          <p:nvPr/>
        </p:nvSpPr>
        <p:spPr bwMode="auto">
          <a:xfrm>
            <a:off x="1357314" y="1339454"/>
            <a:ext cx="2035969" cy="5893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350" b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489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1088827" y="3429596"/>
            <a:ext cx="5143500" cy="119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3554612" y="3428406"/>
            <a:ext cx="5143500" cy="119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3941920" y="5631419"/>
            <a:ext cx="20456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навык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</p:txBody>
      </p:sp>
      <p:sp>
        <p:nvSpPr>
          <p:cNvPr id="20492" name="Левая фигурная скобка 16"/>
          <p:cNvSpPr>
            <a:spLocks/>
          </p:cNvSpPr>
          <p:nvPr/>
        </p:nvSpPr>
        <p:spPr bwMode="auto">
          <a:xfrm rot="-5400000">
            <a:off x="4545211" y="3027164"/>
            <a:ext cx="696516" cy="2357438"/>
          </a:xfrm>
          <a:prstGeom prst="leftBrace">
            <a:avLst>
              <a:gd name="adj1" fmla="val 833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350" b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98" y="901165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391C01B-FE51-4309-BF87-5472DA955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5" y="-54088"/>
            <a:ext cx="6662057" cy="47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639" y="4594452"/>
            <a:ext cx="4249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Цена билета на выставку</a:t>
            </a: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Взрослый – 100руб.</a:t>
            </a: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Школьный – 50руб</a:t>
            </a:r>
          </a:p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Ребенок до 7 лет проходит бесплатно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5772" y="2210937"/>
            <a:ext cx="2129051" cy="191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ADDD96-ACD3-4B2C-AD58-356F716FF871}"/>
              </a:ext>
            </a:extLst>
          </p:cNvPr>
          <p:cNvSpPr/>
          <p:nvPr/>
        </p:nvSpPr>
        <p:spPr>
          <a:xfrm>
            <a:off x="4735771" y="2228798"/>
            <a:ext cx="4192383" cy="3785652"/>
          </a:xfrm>
          <a:prstGeom prst="rect">
            <a:avLst/>
          </a:prstGeom>
          <a:ln>
            <a:solidFill>
              <a:srgbClr val="A5A5A5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«МЫ ЕДЕМ, ЕДЕМ, ЕДЕМ...»</a:t>
            </a:r>
          </a:p>
          <a:p>
            <a:pPr marL="0" marR="0" lvl="0" indent="33218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 среду, 24  декабря  2014  года в музее-заповеднике в Коломенском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аткрылась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выставка «Мы едем, едем, едем...», которая посвящена  истории  создания  российского  автомобиля.  Выставка сможет украсить ваш новогодний досуг, но если вы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собираитесь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уехать, и во время зимних каникул вас не будет в Москве, вы сможете посетить выставку до 8 марта 2015 года.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731376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Функциональная грамотность-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образованности, который 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характеризуется способностью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решать стандартные жизненные задачи в различных сферах жизнедеятельности на основе преимущественно прикладных знаний.</a:t>
            </a:r>
            <a:r>
              <a:rPr lang="ru-RU" sz="28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038" y="158195"/>
            <a:ext cx="8082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alt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3600" b="1" dirty="0">
              <a:ln w="9525">
                <a:noFill/>
              </a:ln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Функционально грамотная личность- 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это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человек, ориентирующийся в мире и действующий в соответствии с общественными ценностями, ожиданиями и интересами.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038" y="158195"/>
            <a:ext cx="80829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 понятием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связаны понятия: читательская, языковая, литературная, информационная, коммуникативная, математическая, естественнонаучная, социальная.  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80779"/>
              </p:ext>
            </p:extLst>
          </p:nvPr>
        </p:nvGraphicFramePr>
        <p:xfrm>
          <a:off x="1569491" y="2073600"/>
          <a:ext cx="6892120" cy="278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561">
                <a:tc>
                  <a:txBody>
                    <a:bodyPr/>
                    <a:lstStyle/>
                    <a:p>
                      <a:endParaRPr lang="ru-RU" sz="2400" i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i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Читательская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Языковая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Информационная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Литературная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Математическая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Естественнонаучная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038" y="158195"/>
            <a:ext cx="80829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 понятием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связаны понятия: читательская, языковая, литературная, информационная, коммуникативная, математическая, естественнонаучная, социальная.  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12025"/>
              </p:ext>
            </p:extLst>
          </p:nvPr>
        </p:nvGraphicFramePr>
        <p:xfrm>
          <a:off x="1569491" y="2073600"/>
          <a:ext cx="6892120" cy="278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561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ИНТЕГРАТИВНЫЕ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ПРЕДМЕТНЫЕ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Читательская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Языковая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Информационная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Литературная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Математическая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56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Естественнонаучная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7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826647" y="341118"/>
            <a:ext cx="6161484" cy="445294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оценочные исследования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442203" y="2069298"/>
            <a:ext cx="1373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839635" y="1030992"/>
            <a:ext cx="11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6783954" y="826609"/>
            <a:ext cx="12041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801" y="2428555"/>
            <a:ext cx="3079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«Международная программа оценки учебных достижений 15-летних учащихся» 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286801" y="3875404"/>
            <a:ext cx="26617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способности подростков использовать знания, умения и навыки,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5391" y="1568127"/>
            <a:ext cx="25717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«Оценка математической и естественнонаучной грамотности учащихся  4 и 8-х классов»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5338" y="1334440"/>
            <a:ext cx="230385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«Изучение качества чтения и понимание текста»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57814" y="2643661"/>
            <a:ext cx="267890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изучает читательскую грамотность учащихся, проучившихся четыре года. В благоприятной образовательной среде между третьим и пятым годом школьного обучения происходит качественный переход в становлении важнейшего компонента учебной самостоятельности: </a:t>
            </a:r>
            <a:r>
              <a:rPr lang="ru-RU" sz="1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lang="ru-RU" sz="1400" b="1" i="1" u="sng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обучение чтению </a:t>
            </a:r>
            <a:r>
              <a:rPr lang="ru-RU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(технике чтения), </a:t>
            </a:r>
            <a:r>
              <a:rPr lang="ru-RU" sz="1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начинается</a:t>
            </a:r>
            <a:r>
              <a:rPr lang="ru-RU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чтение для обучения </a:t>
            </a:r>
            <a:r>
              <a:rPr lang="ru-RU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использование письменных текстов как основного ресурса самообразования</a:t>
            </a:r>
          </a:p>
        </p:txBody>
      </p:sp>
      <p:sp>
        <p:nvSpPr>
          <p:cNvPr id="19467" name="Прямоугольник 11"/>
          <p:cNvSpPr>
            <a:spLocks noChangeArrowheads="1"/>
          </p:cNvSpPr>
          <p:nvPr/>
        </p:nvSpPr>
        <p:spPr bwMode="auto">
          <a:xfrm>
            <a:off x="3366495" y="3530443"/>
            <a:ext cx="221544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изучаются особенности содержания школьного математического и естественнонаучного образования в странах- участницах, особенности учебного процесса, а также факторы, связанные с характеристиками образовательных учреждений, учителей, учащихся и их семей </a:t>
            </a:r>
          </a:p>
        </p:txBody>
      </p:sp>
    </p:spTree>
    <p:extLst>
      <p:ext uri="{BB962C8B-B14F-4D97-AF65-F5344CB8AC3E}">
        <p14:creationId xmlns:p14="http://schemas.microsoft.com/office/powerpoint/2010/main" val="6814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038" y="1059360"/>
            <a:ext cx="557864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2132" y="3849868"/>
            <a:ext cx="629161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2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fioco.ru/Media/Default/Pictures/%D0%A2%D0%95%D0%A1%D0%A2/%D0%A1%D0%BD%D0%B8%D0%BC%D0%BE%D0%B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41" y="1059360"/>
            <a:ext cx="5606467" cy="37446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54141" y="266667"/>
            <a:ext cx="684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Результаты российских четвероклассников за четыре цикла </a:t>
            </a:r>
            <a:r>
              <a:rPr lang="ru-RU" sz="2000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исследований читательской грамотности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66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2329</Words>
  <Application>Microsoft Office PowerPoint</Application>
  <PresentationFormat>Экран (4:3)</PresentationFormat>
  <Paragraphs>368</Paragraphs>
  <Slides>37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Helvetica</vt:lpstr>
      <vt:lpstr>PT Astra Serif</vt:lpstr>
      <vt:lpstr>Tahoma</vt:lpstr>
      <vt:lpstr>Times New Roman</vt:lpstr>
      <vt:lpstr>TimesNewRoman</vt:lpstr>
      <vt:lpstr>Verdana</vt:lpstr>
      <vt:lpstr>Wingdings</vt:lpstr>
      <vt:lpstr>1_F026TGp</vt:lpstr>
      <vt:lpstr>2_F026TGp</vt:lpstr>
      <vt:lpstr>2_Тема Office</vt:lpstr>
      <vt:lpstr>5_Тема Office</vt:lpstr>
      <vt:lpstr>4_F026TGp</vt:lpstr>
      <vt:lpstr>F026TGp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оценочные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Читательская грамотность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138</cp:revision>
  <dcterms:created xsi:type="dcterms:W3CDTF">2013-11-19T05:52:05Z</dcterms:created>
  <dcterms:modified xsi:type="dcterms:W3CDTF">2021-12-03T08:24:17Z</dcterms:modified>
</cp:coreProperties>
</file>